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80" r:id="rId3"/>
    <p:sldId id="292" r:id="rId4"/>
    <p:sldId id="259" r:id="rId5"/>
    <p:sldId id="300" r:id="rId6"/>
    <p:sldId id="343" r:id="rId7"/>
    <p:sldId id="262" r:id="rId8"/>
    <p:sldId id="263" r:id="rId9"/>
    <p:sldId id="264" r:id="rId10"/>
    <p:sldId id="321" r:id="rId11"/>
    <p:sldId id="267" r:id="rId12"/>
    <p:sldId id="297" r:id="rId13"/>
    <p:sldId id="392" r:id="rId14"/>
    <p:sldId id="393" r:id="rId15"/>
    <p:sldId id="394" r:id="rId16"/>
    <p:sldId id="395" r:id="rId17"/>
    <p:sldId id="396" r:id="rId18"/>
    <p:sldId id="268" r:id="rId19"/>
    <p:sldId id="347" r:id="rId20"/>
    <p:sldId id="348" r:id="rId21"/>
    <p:sldId id="397" r:id="rId22"/>
    <p:sldId id="398" r:id="rId23"/>
    <p:sldId id="399" r:id="rId24"/>
    <p:sldId id="400" r:id="rId25"/>
    <p:sldId id="401" r:id="rId26"/>
    <p:sldId id="402" r:id="rId27"/>
    <p:sldId id="403" r:id="rId28"/>
    <p:sldId id="404" r:id="rId29"/>
    <p:sldId id="405" r:id="rId30"/>
    <p:sldId id="406" r:id="rId31"/>
    <p:sldId id="407" r:id="rId32"/>
    <p:sldId id="408" r:id="rId33"/>
    <p:sldId id="409" r:id="rId34"/>
    <p:sldId id="411" r:id="rId35"/>
    <p:sldId id="410" r:id="rId36"/>
    <p:sldId id="412" r:id="rId37"/>
    <p:sldId id="413" r:id="rId38"/>
    <p:sldId id="414" r:id="rId39"/>
    <p:sldId id="296" r:id="rId40"/>
    <p:sldId id="274" r:id="rId41"/>
    <p:sldId id="275"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83" d="100"/>
          <a:sy n="83" d="100"/>
        </p:scale>
        <p:origin x="147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10/22/2023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extLst>
      <p:ext uri="{BB962C8B-B14F-4D97-AF65-F5344CB8AC3E}">
        <p14:creationId xmlns:p14="http://schemas.microsoft.com/office/powerpoint/2010/main" val="4174972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9</a:t>
            </a:fld>
            <a:endParaRPr lang="en-US"/>
          </a:p>
        </p:txBody>
      </p:sp>
    </p:spTree>
    <p:extLst>
      <p:ext uri="{BB962C8B-B14F-4D97-AF65-F5344CB8AC3E}">
        <p14:creationId xmlns:p14="http://schemas.microsoft.com/office/powerpoint/2010/main" val="300921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class diagram shows a set of classes, interfaces, collaborations and their relationships.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5FDBF95E-DA7F-4100-90CB-4D99A6961DEE}" type="slidenum">
              <a:rPr lang="en-US" smtClean="0"/>
              <a:pPr/>
              <a:t>12</a:t>
            </a:fld>
            <a:endParaRPr lang="en-US"/>
          </a:p>
        </p:txBody>
      </p:sp>
    </p:spTree>
    <p:extLst>
      <p:ext uri="{BB962C8B-B14F-4D97-AF65-F5344CB8AC3E}">
        <p14:creationId xmlns:p14="http://schemas.microsoft.com/office/powerpoint/2010/main" val="410474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10/22/2023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100" y="928670"/>
            <a:ext cx="8429684" cy="4084506"/>
          </a:xfrm>
        </p:spPr>
        <p:txBody>
          <a:bodyPr>
            <a:normAutofit/>
          </a:bodyPr>
          <a:lstStyle/>
          <a:p>
            <a:pPr algn="ctr"/>
            <a:r>
              <a:rPr lang="en-US" sz="4800" b="1" u="sng" dirty="0" smtClean="0">
                <a:effectLst/>
              </a:rPr>
              <a:t>Orphanage</a:t>
            </a:r>
            <a:r>
              <a:rPr lang="en-US" sz="5400" b="1" u="sng" dirty="0"/>
              <a:t/>
            </a:r>
            <a:br>
              <a:rPr lang="en-US" sz="5400" b="1" u="sng" dirty="0"/>
            </a:br>
            <a:r>
              <a:rPr lang="en-US" sz="5400" b="1" u="sng" dirty="0" smtClean="0"/>
              <a:t>Management </a:t>
            </a:r>
            <a:r>
              <a:rPr lang="en-US" sz="5400" b="1" u="sng" dirty="0"/>
              <a:t>System</a:t>
            </a:r>
            <a:r>
              <a:rPr lang="en-US" b="1" u="sng" dirty="0"/>
              <a:t/>
            </a:r>
            <a:br>
              <a:rPr lang="en-US" b="1" u="sng" dirty="0"/>
            </a:br>
            <a:r>
              <a:rPr lang="en-US" b="1" u="sng" dirty="0"/>
              <a:t/>
            </a:r>
            <a:br>
              <a:rPr lang="en-US" b="1" u="sng" dirty="0"/>
            </a:br>
            <a:r>
              <a:rPr lang="en-US" sz="3200" b="1" u="sng" dirty="0"/>
              <a:t>Developed in PHP &amp; MySQL</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BCC19E-4561-AA11-A8DC-FE302D187B3D}"/>
              </a:ext>
            </a:extLst>
          </p:cNvPr>
          <p:cNvSpPr>
            <a:spLocks noGrp="1"/>
          </p:cNvSpPr>
          <p:nvPr>
            <p:ph type="title"/>
          </p:nvPr>
        </p:nvSpPr>
        <p:spPr>
          <a:xfrm>
            <a:off x="1435608" y="-99392"/>
            <a:ext cx="7498080" cy="936104"/>
          </a:xfrm>
        </p:spPr>
        <p:txBody>
          <a:bodyPr/>
          <a:lstStyle/>
          <a:p>
            <a:pPr algn="ctr"/>
            <a:r>
              <a:rPr lang="en-IN" b="1" dirty="0"/>
              <a:t>Continue…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08" y="1340768"/>
            <a:ext cx="7399814" cy="5229200"/>
          </a:xfrm>
          <a:prstGeom prst="rect">
            <a:avLst/>
          </a:prstGeom>
        </p:spPr>
      </p:pic>
      <p:sp>
        <p:nvSpPr>
          <p:cNvPr id="4" name="TextBox 3"/>
          <p:cNvSpPr txBox="1"/>
          <p:nvPr/>
        </p:nvSpPr>
        <p:spPr>
          <a:xfrm>
            <a:off x="1435608" y="692696"/>
            <a:ext cx="2344304" cy="369332"/>
          </a:xfrm>
          <a:prstGeom prst="rect">
            <a:avLst/>
          </a:prstGeom>
          <a:noFill/>
        </p:spPr>
        <p:txBody>
          <a:bodyPr wrap="square" rtlCol="0">
            <a:spAutoFit/>
          </a:bodyPr>
          <a:lstStyle/>
          <a:p>
            <a:r>
              <a:rPr lang="en-US" dirty="0" smtClean="0"/>
              <a:t>User</a:t>
            </a:r>
            <a:endParaRPr lang="en-US" dirty="0"/>
          </a:p>
        </p:txBody>
      </p:sp>
    </p:spTree>
    <p:extLst>
      <p:ext uri="{BB962C8B-B14F-4D97-AF65-F5344CB8AC3E}">
        <p14:creationId xmlns:p14="http://schemas.microsoft.com/office/powerpoint/2010/main" val="3098815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ER Diagram</a:t>
            </a:r>
            <a:endParaRPr lang="en-US" b="1" dirty="0"/>
          </a:p>
        </p:txBody>
      </p:sp>
      <p:pic>
        <p:nvPicPr>
          <p:cNvPr id="1026" name="Picture 2" descr="omser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052736"/>
            <a:ext cx="7602048"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5F0386-8B12-CC23-A99D-098C6B343917}"/>
              </a:ext>
            </a:extLst>
          </p:cNvPr>
          <p:cNvSpPr>
            <a:spLocks noGrp="1"/>
          </p:cNvSpPr>
          <p:nvPr>
            <p:ph type="title"/>
          </p:nvPr>
        </p:nvSpPr>
        <p:spPr>
          <a:xfrm>
            <a:off x="1435608" y="-99392"/>
            <a:ext cx="7498080" cy="1152128"/>
          </a:xfrm>
        </p:spPr>
        <p:txBody>
          <a:bodyPr/>
          <a:lstStyle/>
          <a:p>
            <a:pPr algn="ctr"/>
            <a:r>
              <a:rPr lang="en-IN" b="1" dirty="0"/>
              <a:t>Class Diagram</a:t>
            </a:r>
          </a:p>
        </p:txBody>
      </p:sp>
      <p:pic>
        <p:nvPicPr>
          <p:cNvPr id="4" name="Picture 3" descr="C:\Users\ANUJ\Downloads\OMS Class Diagram.png"/>
          <p:cNvPicPr/>
          <p:nvPr/>
        </p:nvPicPr>
        <p:blipFill>
          <a:blip r:embed="rId3">
            <a:extLst>
              <a:ext uri="{28A0092B-C50C-407E-A947-70E740481C1C}">
                <a14:useLocalDpi xmlns:a14="http://schemas.microsoft.com/office/drawing/2010/main" val="0"/>
              </a:ext>
            </a:extLst>
          </a:blip>
          <a:srcRect/>
          <a:stretch>
            <a:fillRect/>
          </a:stretch>
        </p:blipFill>
        <p:spPr bwMode="auto">
          <a:xfrm>
            <a:off x="1619672" y="908720"/>
            <a:ext cx="7200800" cy="5597525"/>
          </a:xfrm>
          <a:prstGeom prst="rect">
            <a:avLst/>
          </a:prstGeom>
          <a:noFill/>
          <a:ln>
            <a:noFill/>
          </a:ln>
        </p:spPr>
      </p:pic>
    </p:spTree>
    <p:extLst>
      <p:ext uri="{BB962C8B-B14F-4D97-AF65-F5344CB8AC3E}">
        <p14:creationId xmlns:p14="http://schemas.microsoft.com/office/powerpoint/2010/main" val="3941425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44624"/>
            <a:ext cx="7498080" cy="1080120"/>
          </a:xfrm>
        </p:spPr>
        <p:txBody>
          <a:bodyPr/>
          <a:lstStyle/>
          <a:p>
            <a:pPr algn="ctr"/>
            <a:r>
              <a:rPr lang="en-US" b="1" dirty="0" smtClean="0"/>
              <a:t>Data Flow Diagrams</a:t>
            </a:r>
            <a:endParaRPr lang="en-US" b="1" dirty="0"/>
          </a:p>
        </p:txBody>
      </p:sp>
      <p:sp>
        <p:nvSpPr>
          <p:cNvPr id="3" name="Content Placeholder 2"/>
          <p:cNvSpPr>
            <a:spLocks noGrp="1"/>
          </p:cNvSpPr>
          <p:nvPr>
            <p:ph idx="1"/>
          </p:nvPr>
        </p:nvSpPr>
        <p:spPr>
          <a:xfrm>
            <a:off x="1115616" y="980728"/>
            <a:ext cx="7818072" cy="5267672"/>
          </a:xfrm>
        </p:spPr>
        <p:txBody>
          <a:bodyPr>
            <a:normAutofit fontScale="70000" lnSpcReduction="20000"/>
          </a:bodyPr>
          <a:lstStyle/>
          <a:p>
            <a:pPr marL="82296" indent="0">
              <a:buNone/>
            </a:pPr>
            <a:r>
              <a:rPr lang="en-US" b="1" dirty="0"/>
              <a:t>Data Flow Diagram</a:t>
            </a:r>
            <a:endParaRPr lang="en-US" dirty="0"/>
          </a:p>
          <a:p>
            <a:pPr marL="82296" indent="0" algn="just">
              <a:buNone/>
            </a:pPr>
            <a:r>
              <a:rPr lang="en-US" dirty="0"/>
              <a:t>DFD graphically representing the functions, or processes, which capture, manipulate, store, and distribute data between a system and its environment and between components of a system. The visual representation makes it a good communication tool between User and System designer. Structure of DFD allows starting from a broad overview and expand it to a hierarchy of detailed diagrams. DFD has often been used due to the following reasons</a:t>
            </a:r>
            <a:r>
              <a:rPr lang="en-US" dirty="0" smtClean="0"/>
              <a:t>:</a:t>
            </a:r>
          </a:p>
          <a:p>
            <a:pPr marL="82296" indent="0" algn="just">
              <a:buNone/>
            </a:pPr>
            <a:endParaRPr lang="en-US" dirty="0"/>
          </a:p>
          <a:p>
            <a:pPr lvl="0">
              <a:buFont typeface="Wingdings" panose="05000000000000000000" pitchFamily="2" charset="2"/>
              <a:buChar char="Ø"/>
            </a:pPr>
            <a:r>
              <a:rPr lang="en-US" dirty="0"/>
              <a:t>Logical information flow of the system</a:t>
            </a:r>
          </a:p>
          <a:p>
            <a:pPr lvl="0">
              <a:buFont typeface="Wingdings" panose="05000000000000000000" pitchFamily="2" charset="2"/>
              <a:buChar char="Ø"/>
            </a:pPr>
            <a:r>
              <a:rPr lang="en-US" dirty="0"/>
              <a:t>Determination of physical system construction requirements</a:t>
            </a:r>
          </a:p>
          <a:p>
            <a:pPr lvl="0">
              <a:buFont typeface="Wingdings" panose="05000000000000000000" pitchFamily="2" charset="2"/>
              <a:buChar char="Ø"/>
            </a:pPr>
            <a:r>
              <a:rPr lang="en-US" dirty="0"/>
              <a:t>Simplicity of notation</a:t>
            </a:r>
          </a:p>
          <a:p>
            <a:pPr lvl="0">
              <a:buFont typeface="Wingdings" panose="05000000000000000000" pitchFamily="2" charset="2"/>
              <a:buChar char="Ø"/>
            </a:pPr>
            <a:r>
              <a:rPr lang="en-US" dirty="0"/>
              <a:t>Establishment of manual and automated systems requirements</a:t>
            </a:r>
          </a:p>
          <a:p>
            <a:pPr marL="82296" indent="0">
              <a:buNone/>
            </a:pPr>
            <a:endParaRPr lang="en-US" dirty="0"/>
          </a:p>
        </p:txBody>
      </p:sp>
    </p:spTree>
    <p:extLst>
      <p:ext uri="{BB962C8B-B14F-4D97-AF65-F5344CB8AC3E}">
        <p14:creationId xmlns:p14="http://schemas.microsoft.com/office/powerpoint/2010/main" val="2408908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051720" y="764704"/>
            <a:ext cx="6750685" cy="5438140"/>
          </a:xfrm>
          <a:prstGeom prst="rect">
            <a:avLst/>
          </a:prstGeom>
        </p:spPr>
      </p:pic>
    </p:spTree>
    <p:extLst>
      <p:ext uri="{BB962C8B-B14F-4D97-AF65-F5344CB8AC3E}">
        <p14:creationId xmlns:p14="http://schemas.microsoft.com/office/powerpoint/2010/main" val="215491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75656" y="404664"/>
            <a:ext cx="7416824" cy="6027420"/>
          </a:xfrm>
          <a:prstGeom prst="rect">
            <a:avLst/>
          </a:prstGeom>
        </p:spPr>
      </p:pic>
    </p:spTree>
    <p:extLst>
      <p:ext uri="{BB962C8B-B14F-4D97-AF65-F5344CB8AC3E}">
        <p14:creationId xmlns:p14="http://schemas.microsoft.com/office/powerpoint/2010/main" val="41286482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75656" y="260648"/>
            <a:ext cx="7344816" cy="6336665"/>
          </a:xfrm>
          <a:prstGeom prst="rect">
            <a:avLst/>
          </a:prstGeom>
        </p:spPr>
      </p:pic>
    </p:spTree>
    <p:extLst>
      <p:ext uri="{BB962C8B-B14F-4D97-AF65-F5344CB8AC3E}">
        <p14:creationId xmlns:p14="http://schemas.microsoft.com/office/powerpoint/2010/main" val="109617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547664" y="-32397"/>
            <a:ext cx="7344816" cy="6571873"/>
          </a:xfrm>
          <a:prstGeom prst="rect">
            <a:avLst/>
          </a:prstGeom>
        </p:spPr>
      </p:pic>
    </p:spTree>
    <p:extLst>
      <p:ext uri="{BB962C8B-B14F-4D97-AF65-F5344CB8AC3E}">
        <p14:creationId xmlns:p14="http://schemas.microsoft.com/office/powerpoint/2010/main" val="29471943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r>
              <a:rPr lang="en-US" dirty="0"/>
              <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56DCD4-051F-CF5C-6DCD-FB022B6EAD03}"/>
              </a:ext>
            </a:extLst>
          </p:cNvPr>
          <p:cNvSpPr>
            <a:spLocks noGrp="1"/>
          </p:cNvSpPr>
          <p:nvPr>
            <p:ph type="title"/>
          </p:nvPr>
        </p:nvSpPr>
        <p:spPr>
          <a:xfrm>
            <a:off x="1435608" y="0"/>
            <a:ext cx="7498080" cy="908720"/>
          </a:xfrm>
        </p:spPr>
        <p:txBody>
          <a:bodyPr/>
          <a:lstStyle/>
          <a:p>
            <a:pPr algn="ctr"/>
            <a:r>
              <a:rPr lang="en-US" b="1" u="sng" dirty="0"/>
              <a:t>Project Screens</a:t>
            </a:r>
            <a:endParaRPr lang="en-IN" dirty="0"/>
          </a:p>
        </p:txBody>
      </p:sp>
      <p:pic>
        <p:nvPicPr>
          <p:cNvPr id="4" name="Picture 3"/>
          <p:cNvPicPr/>
          <p:nvPr/>
        </p:nvPicPr>
        <p:blipFill>
          <a:blip r:embed="rId2"/>
          <a:stretch>
            <a:fillRect/>
          </a:stretch>
        </p:blipFill>
        <p:spPr>
          <a:xfrm>
            <a:off x="1435608" y="836712"/>
            <a:ext cx="7312856" cy="5832648"/>
          </a:xfrm>
          <a:prstGeom prst="rect">
            <a:avLst/>
          </a:prstGeom>
        </p:spPr>
      </p:pic>
    </p:spTree>
    <p:extLst>
      <p:ext uri="{BB962C8B-B14F-4D97-AF65-F5344CB8AC3E}">
        <p14:creationId xmlns:p14="http://schemas.microsoft.com/office/powerpoint/2010/main" val="1839936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GB" b="1" u="sng" dirty="0"/>
              <a:t>Abstract</a:t>
            </a:r>
            <a:r>
              <a:rPr lang="en-US" dirty="0"/>
              <a:t/>
            </a:r>
            <a:br>
              <a:rPr lang="en-US" dirty="0"/>
            </a:br>
            <a:endParaRPr lang="en-US" dirty="0"/>
          </a:p>
        </p:txBody>
      </p:sp>
      <p:sp>
        <p:nvSpPr>
          <p:cNvPr id="3" name="Content Placeholder 2"/>
          <p:cNvSpPr>
            <a:spLocks noGrp="1"/>
          </p:cNvSpPr>
          <p:nvPr>
            <p:ph idx="1"/>
          </p:nvPr>
        </p:nvSpPr>
        <p:spPr>
          <a:xfrm>
            <a:off x="1187624" y="1000108"/>
            <a:ext cx="7746064" cy="5957284"/>
          </a:xfrm>
        </p:spPr>
        <p:txBody>
          <a:bodyPr>
            <a:normAutofit/>
          </a:bodyPr>
          <a:lstStyle/>
          <a:p>
            <a:pPr algn="just"/>
            <a:r>
              <a:rPr lang="en-IN" sz="1800" dirty="0"/>
              <a:t>Although the people with helping mind in today’s era are less, there are also people who are concerned about the   well-being of elderly people and orphans, who are left out by their families or abandoned.   So, this paper is about the web application which involves the process of finding a home or an orphanage for the needy. The process of web application starts with the person (who is ready to help) can login to the page and register by entering the details of orphans and the old people. Then the application searches for the orphanage with available vacancy and facilities.  The Administrator of the website will be able to see the details of the needy.  And, their responsibility of maintaining a database of the information of registered people will be the admin’s job. Also, constantly updating the database is important, in case of any adoption or any other reason for removing the person from the database</a:t>
            </a:r>
            <a:r>
              <a:rPr lang="en-IN" sz="1800" dirty="0" smtClean="0"/>
              <a:t>.</a:t>
            </a:r>
            <a:endParaRPr lang="en-US" sz="1800" dirty="0"/>
          </a:p>
          <a:p>
            <a:pPr algn="just"/>
            <a:r>
              <a:rPr lang="en-US" sz="1800" dirty="0"/>
              <a:t>Our project explains about the orphanage management system. This project provide the details of orphan child and adopter sent adoption request which they want to adopt This project shows some ease in adding, editing and deleting the child details, news details and website details. It also provides a less time consuming process for viewing, adding and editing the child details, news details and website details.</a:t>
            </a:r>
          </a:p>
          <a:p>
            <a:pPr marL="82296" indent="0">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marR="12700" indent="0" algn="just">
              <a:lnSpc>
                <a:spcPct val="114000"/>
              </a:lnSpc>
              <a:buNone/>
            </a:pPr>
            <a:endParaRPr lang="en-IN"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547664" y="188640"/>
            <a:ext cx="7200800" cy="6424895"/>
          </a:xfrm>
          <a:prstGeom prst="rect">
            <a:avLst/>
          </a:prstGeom>
        </p:spPr>
      </p:pic>
    </p:spTree>
    <p:extLst>
      <p:ext uri="{BB962C8B-B14F-4D97-AF65-F5344CB8AC3E}">
        <p14:creationId xmlns:p14="http://schemas.microsoft.com/office/powerpoint/2010/main" val="2558230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47664" y="188640"/>
            <a:ext cx="7128792" cy="6098570"/>
          </a:xfrm>
          <a:prstGeom prst="rect">
            <a:avLst/>
          </a:prstGeom>
        </p:spPr>
      </p:pic>
    </p:spTree>
    <p:extLst>
      <p:ext uri="{BB962C8B-B14F-4D97-AF65-F5344CB8AC3E}">
        <p14:creationId xmlns:p14="http://schemas.microsoft.com/office/powerpoint/2010/main" val="92765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188640"/>
            <a:ext cx="7128792" cy="6408712"/>
          </a:xfrm>
          <a:prstGeom prst="rect">
            <a:avLst/>
          </a:prstGeom>
        </p:spPr>
      </p:pic>
    </p:spTree>
    <p:extLst>
      <p:ext uri="{BB962C8B-B14F-4D97-AF65-F5344CB8AC3E}">
        <p14:creationId xmlns:p14="http://schemas.microsoft.com/office/powerpoint/2010/main" val="3022108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91680" y="188640"/>
            <a:ext cx="6840760" cy="6499250"/>
          </a:xfrm>
          <a:prstGeom prst="rect">
            <a:avLst/>
          </a:prstGeom>
        </p:spPr>
      </p:pic>
    </p:spTree>
    <p:extLst>
      <p:ext uri="{BB962C8B-B14F-4D97-AF65-F5344CB8AC3E}">
        <p14:creationId xmlns:p14="http://schemas.microsoft.com/office/powerpoint/2010/main" val="3174174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116632"/>
            <a:ext cx="6912768" cy="6427242"/>
          </a:xfrm>
          <a:prstGeom prst="rect">
            <a:avLst/>
          </a:prstGeom>
        </p:spPr>
      </p:pic>
    </p:spTree>
    <p:extLst>
      <p:ext uri="{BB962C8B-B14F-4D97-AF65-F5344CB8AC3E}">
        <p14:creationId xmlns:p14="http://schemas.microsoft.com/office/powerpoint/2010/main" val="701357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00200" y="216535"/>
            <a:ext cx="7148264" cy="6424930"/>
          </a:xfrm>
          <a:prstGeom prst="rect">
            <a:avLst/>
          </a:prstGeom>
        </p:spPr>
      </p:pic>
    </p:spTree>
    <p:extLst>
      <p:ext uri="{BB962C8B-B14F-4D97-AF65-F5344CB8AC3E}">
        <p14:creationId xmlns:p14="http://schemas.microsoft.com/office/powerpoint/2010/main" val="761392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188640"/>
            <a:ext cx="7344816" cy="6196360"/>
          </a:xfrm>
          <a:prstGeom prst="rect">
            <a:avLst/>
          </a:prstGeom>
        </p:spPr>
      </p:pic>
    </p:spTree>
    <p:extLst>
      <p:ext uri="{BB962C8B-B14F-4D97-AF65-F5344CB8AC3E}">
        <p14:creationId xmlns:p14="http://schemas.microsoft.com/office/powerpoint/2010/main" val="16259109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548680"/>
            <a:ext cx="6912768" cy="2444750"/>
          </a:xfrm>
          <a:prstGeom prst="rect">
            <a:avLst/>
          </a:prstGeom>
        </p:spPr>
      </p:pic>
      <p:pic>
        <p:nvPicPr>
          <p:cNvPr id="3" name="Picture 2"/>
          <p:cNvPicPr/>
          <p:nvPr/>
        </p:nvPicPr>
        <p:blipFill>
          <a:blip r:embed="rId3"/>
          <a:stretch>
            <a:fillRect/>
          </a:stretch>
        </p:blipFill>
        <p:spPr>
          <a:xfrm>
            <a:off x="1420238" y="3429000"/>
            <a:ext cx="6824170" cy="2705735"/>
          </a:xfrm>
          <a:prstGeom prst="rect">
            <a:avLst/>
          </a:prstGeom>
        </p:spPr>
      </p:pic>
    </p:spTree>
    <p:extLst>
      <p:ext uri="{BB962C8B-B14F-4D97-AF65-F5344CB8AC3E}">
        <p14:creationId xmlns:p14="http://schemas.microsoft.com/office/powerpoint/2010/main" val="541725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332656"/>
            <a:ext cx="7056784" cy="2738755"/>
          </a:xfrm>
          <a:prstGeom prst="rect">
            <a:avLst/>
          </a:prstGeom>
        </p:spPr>
      </p:pic>
      <p:pic>
        <p:nvPicPr>
          <p:cNvPr id="3" name="Picture 2"/>
          <p:cNvPicPr/>
          <p:nvPr/>
        </p:nvPicPr>
        <p:blipFill>
          <a:blip r:embed="rId3"/>
          <a:stretch>
            <a:fillRect/>
          </a:stretch>
        </p:blipFill>
        <p:spPr>
          <a:xfrm>
            <a:off x="1423824" y="3356992"/>
            <a:ext cx="6820583" cy="2513330"/>
          </a:xfrm>
          <a:prstGeom prst="rect">
            <a:avLst/>
          </a:prstGeom>
        </p:spPr>
      </p:pic>
    </p:spTree>
    <p:extLst>
      <p:ext uri="{BB962C8B-B14F-4D97-AF65-F5344CB8AC3E}">
        <p14:creationId xmlns:p14="http://schemas.microsoft.com/office/powerpoint/2010/main" val="31959077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620688"/>
            <a:ext cx="7128792" cy="2372360"/>
          </a:xfrm>
          <a:prstGeom prst="rect">
            <a:avLst/>
          </a:prstGeom>
        </p:spPr>
      </p:pic>
      <p:pic>
        <p:nvPicPr>
          <p:cNvPr id="3" name="Picture 2"/>
          <p:cNvPicPr/>
          <p:nvPr/>
        </p:nvPicPr>
        <p:blipFill>
          <a:blip r:embed="rId3"/>
          <a:stretch>
            <a:fillRect/>
          </a:stretch>
        </p:blipFill>
        <p:spPr>
          <a:xfrm>
            <a:off x="1475656" y="3284984"/>
            <a:ext cx="6912768" cy="3384550"/>
          </a:xfrm>
          <a:prstGeom prst="rect">
            <a:avLst/>
          </a:prstGeom>
        </p:spPr>
      </p:pic>
    </p:spTree>
    <p:extLst>
      <p:ext uri="{BB962C8B-B14F-4D97-AF65-F5344CB8AC3E}">
        <p14:creationId xmlns:p14="http://schemas.microsoft.com/office/powerpoint/2010/main" val="35220212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5369B0-BB9F-784F-4B98-FB926F0C3A62}"/>
              </a:ext>
            </a:extLst>
          </p:cNvPr>
          <p:cNvSpPr>
            <a:spLocks noGrp="1"/>
          </p:cNvSpPr>
          <p:nvPr>
            <p:ph type="title"/>
          </p:nvPr>
        </p:nvSpPr>
        <p:spPr>
          <a:xfrm>
            <a:off x="1435608" y="0"/>
            <a:ext cx="7498080" cy="548680"/>
          </a:xfrm>
        </p:spPr>
        <p:txBody>
          <a:bodyPr>
            <a:normAutofit fontScale="90000"/>
          </a:bodyPr>
          <a:lstStyle/>
          <a:p>
            <a:pPr algn="ctr"/>
            <a:r>
              <a:rPr lang="en-IN" b="1" dirty="0" smtClean="0"/>
              <a:t>Introduction</a:t>
            </a:r>
            <a:endParaRPr lang="en-IN" b="1" dirty="0"/>
          </a:p>
        </p:txBody>
      </p:sp>
      <p:sp>
        <p:nvSpPr>
          <p:cNvPr id="3" name="Content Placeholder 2">
            <a:extLst>
              <a:ext uri="{FF2B5EF4-FFF2-40B4-BE49-F238E27FC236}">
                <a16:creationId xmlns="" xmlns:a16="http://schemas.microsoft.com/office/drawing/2014/main" id="{63AA11BA-B415-1FB6-C626-6A663C90E87B}"/>
              </a:ext>
            </a:extLst>
          </p:cNvPr>
          <p:cNvSpPr>
            <a:spLocks noGrp="1"/>
          </p:cNvSpPr>
          <p:nvPr>
            <p:ph idx="1"/>
          </p:nvPr>
        </p:nvSpPr>
        <p:spPr>
          <a:xfrm>
            <a:off x="1259632" y="692696"/>
            <a:ext cx="7674056" cy="6336704"/>
          </a:xfrm>
        </p:spPr>
        <p:txBody>
          <a:bodyPr>
            <a:normAutofit fontScale="92500" lnSpcReduction="10000"/>
          </a:bodyPr>
          <a:lstStyle/>
          <a:p>
            <a:r>
              <a:rPr lang="en-US" sz="1800" dirty="0"/>
              <a:t>Orphanage Management System is a web based technology which manages orphan Childs and adoption request database and provides rights to update the their details. In this web application user must be registered. This web application provides a way to effectively control record &amp; track the adoption request details and child details.</a:t>
            </a:r>
          </a:p>
          <a:p>
            <a:r>
              <a:rPr lang="en-US" sz="1800" dirty="0"/>
              <a:t>Orphanage Management System is  software  which  is  helpful  for  users  as  well  as  the orphanage authority.  In  the  current  system  all  the  activities  are  done  manually.  It is very time consuming and costly. Our Orphanage Management System deals with the various activities related to the orphanage group</a:t>
            </a:r>
            <a:r>
              <a:rPr lang="en-US" sz="1800" dirty="0" smtClean="0"/>
              <a:t>.</a:t>
            </a:r>
            <a:endParaRPr lang="en-US" sz="1800" dirty="0"/>
          </a:p>
          <a:p>
            <a:r>
              <a:rPr lang="en-US" sz="1800" dirty="0"/>
              <a:t>In this project we use PHP and MySQL database and it has two module i.e. </a:t>
            </a:r>
            <a:r>
              <a:rPr lang="en-US" sz="1800" b="1" dirty="0"/>
              <a:t>Admin and </a:t>
            </a:r>
            <a:r>
              <a:rPr lang="en-US" sz="1800" b="1" dirty="0" smtClean="0"/>
              <a:t>Users</a:t>
            </a:r>
          </a:p>
          <a:p>
            <a:pPr marL="82296" indent="0">
              <a:buNone/>
            </a:pPr>
            <a:r>
              <a:rPr lang="en-US" sz="1800" b="1" dirty="0"/>
              <a:t>Advantages:</a:t>
            </a:r>
            <a:endParaRPr lang="en-US" sz="1800" dirty="0"/>
          </a:p>
          <a:p>
            <a:pPr lvl="0"/>
            <a:r>
              <a:rPr lang="en-US" sz="1800" dirty="0"/>
              <a:t>It helps the admin to handle and manage child data and request data.</a:t>
            </a:r>
          </a:p>
          <a:p>
            <a:pPr lvl="0"/>
            <a:r>
              <a:rPr lang="en-US" sz="1800" dirty="0"/>
              <a:t>Reduce time consumption.</a:t>
            </a:r>
          </a:p>
          <a:p>
            <a:pPr lvl="0"/>
            <a:r>
              <a:rPr lang="en-US" sz="1800" dirty="0"/>
              <a:t>Reduce error scope.</a:t>
            </a:r>
          </a:p>
          <a:p>
            <a:pPr lvl="0"/>
            <a:r>
              <a:rPr lang="en-US" sz="1800" dirty="0"/>
              <a:t>All system managements are automated.</a:t>
            </a:r>
          </a:p>
          <a:p>
            <a:pPr lvl="0"/>
            <a:r>
              <a:rPr lang="en-US" sz="1800" dirty="0"/>
              <a:t>Centralized database management.</a:t>
            </a:r>
          </a:p>
          <a:p>
            <a:pPr lvl="0"/>
            <a:r>
              <a:rPr lang="en-US" sz="1800" dirty="0"/>
              <a:t>Easy operations for operator of the system.</a:t>
            </a:r>
          </a:p>
          <a:p>
            <a:pPr lvl="0"/>
            <a:r>
              <a:rPr lang="en-US" sz="1800" dirty="0"/>
              <a:t>No paper work requirement</a:t>
            </a:r>
            <a:r>
              <a:rPr lang="en-US" sz="1800" dirty="0" smtClean="0"/>
              <a:t>.</a:t>
            </a:r>
            <a:r>
              <a:rPr lang="en-US" sz="1800" b="1" dirty="0"/>
              <a:t> </a:t>
            </a:r>
            <a:endParaRPr lang="en-US" sz="1800" dirty="0"/>
          </a:p>
          <a:p>
            <a:pPr marL="82296" indent="0">
              <a:buNone/>
            </a:pPr>
            <a:r>
              <a:rPr lang="en-US" sz="1800" b="1" dirty="0"/>
              <a:t>Disadvantages:</a:t>
            </a:r>
            <a:endParaRPr lang="en-US" sz="1800" dirty="0"/>
          </a:p>
          <a:p>
            <a:pPr lvl="0"/>
            <a:r>
              <a:rPr lang="en-US" sz="1800" dirty="0"/>
              <a:t>The system can only handle single admin.</a:t>
            </a:r>
          </a:p>
          <a:p>
            <a:pPr marL="82296" indent="0">
              <a:buNone/>
            </a:pPr>
            <a:endParaRPr lang="en-US" sz="1800" dirty="0"/>
          </a:p>
          <a:p>
            <a:pPr marL="82296" indent="0">
              <a:buNone/>
            </a:pPr>
            <a:endParaRPr lang="en-US" sz="1800" dirty="0"/>
          </a:p>
          <a:p>
            <a:pPr marL="82296" indent="0">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p14="http://schemas.microsoft.com/office/powerpoint/2010/main" val="9146626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332656"/>
            <a:ext cx="7416824" cy="2905125"/>
          </a:xfrm>
          <a:prstGeom prst="rect">
            <a:avLst/>
          </a:prstGeom>
        </p:spPr>
      </p:pic>
      <p:pic>
        <p:nvPicPr>
          <p:cNvPr id="3" name="Picture 2"/>
          <p:cNvPicPr/>
          <p:nvPr/>
        </p:nvPicPr>
        <p:blipFill>
          <a:blip r:embed="rId3"/>
          <a:stretch>
            <a:fillRect/>
          </a:stretch>
        </p:blipFill>
        <p:spPr>
          <a:xfrm>
            <a:off x="1360696" y="3429000"/>
            <a:ext cx="7387767" cy="2981325"/>
          </a:xfrm>
          <a:prstGeom prst="rect">
            <a:avLst/>
          </a:prstGeom>
        </p:spPr>
      </p:pic>
    </p:spTree>
    <p:extLst>
      <p:ext uri="{BB962C8B-B14F-4D97-AF65-F5344CB8AC3E}">
        <p14:creationId xmlns:p14="http://schemas.microsoft.com/office/powerpoint/2010/main" val="471140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404664"/>
            <a:ext cx="7272808" cy="2482215"/>
          </a:xfrm>
          <a:prstGeom prst="rect">
            <a:avLst/>
          </a:prstGeom>
        </p:spPr>
      </p:pic>
      <p:pic>
        <p:nvPicPr>
          <p:cNvPr id="3" name="Picture 2"/>
          <p:cNvPicPr/>
          <p:nvPr/>
        </p:nvPicPr>
        <p:blipFill>
          <a:blip r:embed="rId3"/>
          <a:stretch>
            <a:fillRect/>
          </a:stretch>
        </p:blipFill>
        <p:spPr>
          <a:xfrm>
            <a:off x="1447946" y="3356992"/>
            <a:ext cx="7156501" cy="2830195"/>
          </a:xfrm>
          <a:prstGeom prst="rect">
            <a:avLst/>
          </a:prstGeom>
        </p:spPr>
      </p:pic>
    </p:spTree>
    <p:extLst>
      <p:ext uri="{BB962C8B-B14F-4D97-AF65-F5344CB8AC3E}">
        <p14:creationId xmlns:p14="http://schemas.microsoft.com/office/powerpoint/2010/main" val="975954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260648"/>
            <a:ext cx="7560840" cy="3749675"/>
          </a:xfrm>
          <a:prstGeom prst="rect">
            <a:avLst/>
          </a:prstGeom>
        </p:spPr>
      </p:pic>
      <p:pic>
        <p:nvPicPr>
          <p:cNvPr id="3" name="Picture 2"/>
          <p:cNvPicPr/>
          <p:nvPr/>
        </p:nvPicPr>
        <p:blipFill>
          <a:blip r:embed="rId3"/>
          <a:stretch>
            <a:fillRect/>
          </a:stretch>
        </p:blipFill>
        <p:spPr>
          <a:xfrm>
            <a:off x="1331640" y="4221088"/>
            <a:ext cx="7416824" cy="2390140"/>
          </a:xfrm>
          <a:prstGeom prst="rect">
            <a:avLst/>
          </a:prstGeom>
        </p:spPr>
      </p:pic>
    </p:spTree>
    <p:extLst>
      <p:ext uri="{BB962C8B-B14F-4D97-AF65-F5344CB8AC3E}">
        <p14:creationId xmlns:p14="http://schemas.microsoft.com/office/powerpoint/2010/main" val="19890182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260648"/>
            <a:ext cx="7632848" cy="3705860"/>
          </a:xfrm>
          <a:prstGeom prst="rect">
            <a:avLst/>
          </a:prstGeom>
        </p:spPr>
      </p:pic>
      <p:pic>
        <p:nvPicPr>
          <p:cNvPr id="3" name="Picture 2"/>
          <p:cNvPicPr/>
          <p:nvPr/>
        </p:nvPicPr>
        <p:blipFill>
          <a:blip r:embed="rId3"/>
          <a:stretch>
            <a:fillRect/>
          </a:stretch>
        </p:blipFill>
        <p:spPr>
          <a:xfrm>
            <a:off x="1259632" y="4293096"/>
            <a:ext cx="7488832" cy="2355215"/>
          </a:xfrm>
          <a:prstGeom prst="rect">
            <a:avLst/>
          </a:prstGeom>
        </p:spPr>
      </p:pic>
    </p:spTree>
    <p:extLst>
      <p:ext uri="{BB962C8B-B14F-4D97-AF65-F5344CB8AC3E}">
        <p14:creationId xmlns:p14="http://schemas.microsoft.com/office/powerpoint/2010/main" val="16812387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188640"/>
            <a:ext cx="7632848" cy="3594735"/>
          </a:xfrm>
          <a:prstGeom prst="rect">
            <a:avLst/>
          </a:prstGeom>
        </p:spPr>
      </p:pic>
      <p:pic>
        <p:nvPicPr>
          <p:cNvPr id="3" name="Picture 2"/>
          <p:cNvPicPr/>
          <p:nvPr/>
        </p:nvPicPr>
        <p:blipFill>
          <a:blip r:embed="rId3"/>
          <a:stretch>
            <a:fillRect/>
          </a:stretch>
        </p:blipFill>
        <p:spPr>
          <a:xfrm>
            <a:off x="1331640" y="4221088"/>
            <a:ext cx="7272808" cy="2336800"/>
          </a:xfrm>
          <a:prstGeom prst="rect">
            <a:avLst/>
          </a:prstGeom>
        </p:spPr>
      </p:pic>
    </p:spTree>
    <p:extLst>
      <p:ext uri="{BB962C8B-B14F-4D97-AF65-F5344CB8AC3E}">
        <p14:creationId xmlns:p14="http://schemas.microsoft.com/office/powerpoint/2010/main" val="17222592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260648"/>
            <a:ext cx="7488832" cy="3625215"/>
          </a:xfrm>
          <a:prstGeom prst="rect">
            <a:avLst/>
          </a:prstGeom>
        </p:spPr>
      </p:pic>
      <p:pic>
        <p:nvPicPr>
          <p:cNvPr id="3" name="Picture 2"/>
          <p:cNvPicPr/>
          <p:nvPr/>
        </p:nvPicPr>
        <p:blipFill>
          <a:blip r:embed="rId3"/>
          <a:stretch>
            <a:fillRect/>
          </a:stretch>
        </p:blipFill>
        <p:spPr>
          <a:xfrm>
            <a:off x="1259632" y="4005064"/>
            <a:ext cx="7488832" cy="2776855"/>
          </a:xfrm>
          <a:prstGeom prst="rect">
            <a:avLst/>
          </a:prstGeom>
        </p:spPr>
      </p:pic>
    </p:spTree>
    <p:extLst>
      <p:ext uri="{BB962C8B-B14F-4D97-AF65-F5344CB8AC3E}">
        <p14:creationId xmlns:p14="http://schemas.microsoft.com/office/powerpoint/2010/main" val="21981140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188640"/>
            <a:ext cx="7560840" cy="3465830"/>
          </a:xfrm>
          <a:prstGeom prst="rect">
            <a:avLst/>
          </a:prstGeom>
        </p:spPr>
      </p:pic>
      <p:pic>
        <p:nvPicPr>
          <p:cNvPr id="3" name="Picture 2"/>
          <p:cNvPicPr/>
          <p:nvPr/>
        </p:nvPicPr>
        <p:blipFill>
          <a:blip r:embed="rId3"/>
          <a:stretch>
            <a:fillRect/>
          </a:stretch>
        </p:blipFill>
        <p:spPr>
          <a:xfrm>
            <a:off x="1259632" y="3789040"/>
            <a:ext cx="7632848" cy="2850515"/>
          </a:xfrm>
          <a:prstGeom prst="rect">
            <a:avLst/>
          </a:prstGeom>
        </p:spPr>
      </p:pic>
    </p:spTree>
    <p:extLst>
      <p:ext uri="{BB962C8B-B14F-4D97-AF65-F5344CB8AC3E}">
        <p14:creationId xmlns:p14="http://schemas.microsoft.com/office/powerpoint/2010/main" val="27182413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260648"/>
            <a:ext cx="7416824" cy="2665095"/>
          </a:xfrm>
          <a:prstGeom prst="rect">
            <a:avLst/>
          </a:prstGeom>
        </p:spPr>
      </p:pic>
      <p:pic>
        <p:nvPicPr>
          <p:cNvPr id="3" name="Picture 2"/>
          <p:cNvPicPr/>
          <p:nvPr/>
        </p:nvPicPr>
        <p:blipFill>
          <a:blip r:embed="rId3"/>
          <a:stretch>
            <a:fillRect/>
          </a:stretch>
        </p:blipFill>
        <p:spPr>
          <a:xfrm>
            <a:off x="1331640" y="3429000"/>
            <a:ext cx="7200800" cy="2287270"/>
          </a:xfrm>
          <a:prstGeom prst="rect">
            <a:avLst/>
          </a:prstGeom>
        </p:spPr>
      </p:pic>
    </p:spTree>
    <p:extLst>
      <p:ext uri="{BB962C8B-B14F-4D97-AF65-F5344CB8AC3E}">
        <p14:creationId xmlns:p14="http://schemas.microsoft.com/office/powerpoint/2010/main" val="11588975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188640"/>
            <a:ext cx="7344816" cy="3383915"/>
          </a:xfrm>
          <a:prstGeom prst="rect">
            <a:avLst/>
          </a:prstGeom>
        </p:spPr>
      </p:pic>
    </p:spTree>
    <p:extLst>
      <p:ext uri="{BB962C8B-B14F-4D97-AF65-F5344CB8AC3E}">
        <p14:creationId xmlns:p14="http://schemas.microsoft.com/office/powerpoint/2010/main" val="3112039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56DD0-4D5C-3C1C-222D-A083EF7058A7}"/>
              </a:ext>
            </a:extLst>
          </p:cNvPr>
          <p:cNvSpPr>
            <a:spLocks noGrp="1"/>
          </p:cNvSpPr>
          <p:nvPr>
            <p:ph type="title"/>
          </p:nvPr>
        </p:nvSpPr>
        <p:spPr>
          <a:xfrm>
            <a:off x="1115616" y="548680"/>
            <a:ext cx="8064896" cy="360040"/>
          </a:xfrm>
        </p:spPr>
        <p:txBody>
          <a:bodyPr>
            <a:normAutofit fontScale="90000"/>
          </a:bodyPr>
          <a:lstStyle/>
          <a:p>
            <a:pPr algn="ctr"/>
            <a:r>
              <a:rPr lang="en-US" sz="40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t>Conclusion</a:t>
            </a:r>
            <a:r>
              <a:rPr lang="en-IN" sz="18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t/>
            </a:r>
            <a:br>
              <a:rPr lang="en-IN" sz="18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 xmlns:a16="http://schemas.microsoft.com/office/drawing/2014/main" id="{8F4CC09E-328C-FC4A-6A9B-8669484BF513}"/>
              </a:ext>
            </a:extLst>
          </p:cNvPr>
          <p:cNvSpPr>
            <a:spLocks noGrp="1"/>
          </p:cNvSpPr>
          <p:nvPr>
            <p:ph idx="1"/>
          </p:nvPr>
        </p:nvSpPr>
        <p:spPr>
          <a:xfrm>
            <a:off x="1259632" y="1196752"/>
            <a:ext cx="7704856" cy="6120680"/>
          </a:xfrm>
        </p:spPr>
        <p:txBody>
          <a:bodyPr>
            <a:normAutofit/>
          </a:bodyPr>
          <a:lstStyle/>
          <a:p>
            <a:pPr algn="just"/>
            <a:r>
              <a:rPr lang="en-US" sz="1800" dirty="0"/>
              <a:t>The project titled as </a:t>
            </a:r>
            <a:r>
              <a:rPr lang="en-US" sz="1800" b="1" dirty="0"/>
              <a:t>Orphanage Management System </a:t>
            </a:r>
            <a:r>
              <a:rPr lang="en-US" sz="1800" dirty="0"/>
              <a:t>was deeply studied and analyzed to design the code and implement. It was done under the guidance of the experienced project guide. All the current requirements and possibilities have been taken care during the project time.</a:t>
            </a:r>
          </a:p>
          <a:p>
            <a:pPr algn="just"/>
            <a:r>
              <a:rPr lang="en-US" sz="1800" dirty="0"/>
              <a:t>Computer has got clear advantage over the manual system. The computerized system is more reliable, efficient and fast at the end of the project, I can say that computer play a very crucial role in the development of firm. All the daily reports generated by the system are to be checked by the concerned official so as to ensure that all the transactions have been put through in appropriate accounts and this is tallied with the new vouchers. Computer does maximum work with in minimum time. Because it is used in every field so that it provides comfort and suitability to everyone. Providing maximum facilities and comfort to customers to customers is main goal of the firm. To achieve this goal, other modern facilities relating to computer should have to be provided.</a:t>
            </a:r>
          </a:p>
          <a:p>
            <a:pPr marL="82296" indent="0" algn="just">
              <a:lnSpc>
                <a:spcPct val="115000"/>
              </a:lnSpc>
              <a:spcAft>
                <a:spcPts val="1000"/>
              </a:spcAft>
              <a:buNone/>
            </a:pPr>
            <a:r>
              <a:rPr lang="en-US" sz="1800" dirty="0">
                <a:effectLst/>
                <a:latin typeface="Calibri" panose="020F0502020204030204" pitchFamily="34" charset="0"/>
                <a:ea typeface="Times New Roman" panose="02020603050405020304" pitchFamily="18" charset="0"/>
              </a:rPr>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ts val="1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p14="http://schemas.microsoft.com/office/powerpoint/2010/main" val="42648405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498080" cy="714380"/>
          </a:xfrm>
        </p:spPr>
        <p:txBody>
          <a:bodyPr>
            <a:normAutofit fontScale="90000"/>
          </a:bodyPr>
          <a:lstStyle/>
          <a:p>
            <a:pPr algn="ctr"/>
            <a:r>
              <a:rPr lang="en-US" sz="4400" b="1" u="sng" dirty="0"/>
              <a:t>Project</a:t>
            </a:r>
            <a:r>
              <a:rPr lang="en-US" sz="4900" b="1" u="sng" dirty="0"/>
              <a:t> </a:t>
            </a:r>
            <a:r>
              <a:rPr lang="en-US" sz="4400" b="1" u="sng" dirty="0"/>
              <a:t>Modules</a:t>
            </a:r>
            <a:r>
              <a:rPr lang="en-US" dirty="0"/>
              <a:t/>
            </a:r>
            <a:br>
              <a:rPr lang="en-US" dirty="0"/>
            </a:br>
            <a:endParaRPr lang="en-US" dirty="0"/>
          </a:p>
        </p:txBody>
      </p:sp>
      <p:sp>
        <p:nvSpPr>
          <p:cNvPr id="3" name="Content Placeholder 2"/>
          <p:cNvSpPr>
            <a:spLocks noGrp="1"/>
          </p:cNvSpPr>
          <p:nvPr>
            <p:ph idx="1"/>
          </p:nvPr>
        </p:nvSpPr>
        <p:spPr>
          <a:xfrm>
            <a:off x="1435608" y="857232"/>
            <a:ext cx="7498080" cy="5391168"/>
          </a:xfrm>
        </p:spPr>
        <p:txBody>
          <a:bodyPr>
            <a:normAutofit fontScale="85000" lnSpcReduction="10000"/>
          </a:bodyPr>
          <a:lstStyle/>
          <a:p>
            <a:pPr marL="82296" indent="0">
              <a:buNone/>
            </a:pPr>
            <a:r>
              <a:rPr lang="en-US" dirty="0"/>
              <a:t>Motive of our paper is to eliminate the drawback of previous application and to help orphans to the full extend. </a:t>
            </a:r>
            <a:r>
              <a:rPr lang="en-US" dirty="0" smtClean="0"/>
              <a:t>The </a:t>
            </a:r>
            <a:r>
              <a:rPr lang="en-US" dirty="0"/>
              <a:t>system works and fulfills all the functionalities as per the proposed system</a:t>
            </a:r>
            <a:r>
              <a:rPr lang="en-US" dirty="0" smtClean="0"/>
              <a:t>.</a:t>
            </a:r>
            <a:r>
              <a:rPr lang="en-US" dirty="0"/>
              <a:t> </a:t>
            </a:r>
          </a:p>
          <a:p>
            <a:pPr marL="82296" indent="0">
              <a:buNone/>
            </a:pPr>
            <a:r>
              <a:rPr lang="en-US" dirty="0"/>
              <a:t>It will provide reduced response time against the queries made by different user(</a:t>
            </a:r>
            <a:r>
              <a:rPr lang="en-US" b="1" dirty="0"/>
              <a:t>foster</a:t>
            </a:r>
            <a:r>
              <a:rPr lang="en-US" dirty="0"/>
              <a:t>).</a:t>
            </a:r>
          </a:p>
          <a:p>
            <a:pPr marL="82296" indent="0">
              <a:buNone/>
            </a:pPr>
            <a:r>
              <a:rPr lang="en-US" dirty="0"/>
              <a:t> </a:t>
            </a:r>
          </a:p>
          <a:p>
            <a:pPr marL="82296" indent="0">
              <a:buNone/>
            </a:pPr>
            <a:r>
              <a:rPr lang="en-US" dirty="0"/>
              <a:t> </a:t>
            </a:r>
            <a:r>
              <a:rPr lang="en-US" dirty="0" smtClean="0"/>
              <a:t>All </a:t>
            </a:r>
            <a:r>
              <a:rPr lang="en-US" dirty="0"/>
              <a:t>possible features such as verification, validation, security, child friendliness </a:t>
            </a:r>
            <a:r>
              <a:rPr lang="en-US" dirty="0" smtClean="0"/>
              <a:t>etc. </a:t>
            </a:r>
            <a:r>
              <a:rPr lang="en-US" dirty="0"/>
              <a:t>have been considered.</a:t>
            </a:r>
          </a:p>
          <a:p>
            <a:pPr marL="82296" indent="0">
              <a:buNone/>
            </a:pPr>
            <a:r>
              <a:rPr lang="en-US" dirty="0"/>
              <a:t> </a:t>
            </a:r>
          </a:p>
          <a:p>
            <a:r>
              <a:rPr lang="en-US" b="1" dirty="0"/>
              <a:t>In this project there is two module i.e. Admin and Users (foster)</a:t>
            </a:r>
            <a:endParaRPr lang="en-US" dirty="0"/>
          </a:p>
          <a:p>
            <a:pPr marL="82296" indent="0">
              <a:lnSpc>
                <a:spcPct val="115000"/>
              </a:lnSpc>
              <a:spcAft>
                <a:spcPts val="1000"/>
              </a:spcAft>
              <a:buNone/>
            </a:pPr>
            <a:endParaRPr lang="en-IN" b="1"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smtClean="0"/>
              <a:t>Bibliography </a:t>
            </a:r>
            <a:r>
              <a:rPr lang="en-US" dirty="0"/>
              <a:t/>
            </a:r>
            <a:br>
              <a:rPr lang="en-US" dirty="0"/>
            </a:br>
            <a:endParaRPr lang="en-US" dirty="0"/>
          </a:p>
        </p:txBody>
      </p:sp>
      <p:sp>
        <p:nvSpPr>
          <p:cNvPr id="3" name="Content Placeholder 2"/>
          <p:cNvSpPr>
            <a:spLocks noGrp="1"/>
          </p:cNvSpPr>
          <p:nvPr>
            <p:ph idx="1"/>
          </p:nvPr>
        </p:nvSpPr>
        <p:spPr>
          <a:xfrm>
            <a:off x="1435608" y="1000108"/>
            <a:ext cx="7498080" cy="5248292"/>
          </a:xfrm>
        </p:spPr>
        <p:txBody>
          <a:bodyPr>
            <a:normAutofit/>
          </a:bodyPr>
          <a:lstStyle/>
          <a:p>
            <a:pPr marL="82296" indent="0">
              <a:buNone/>
            </a:pPr>
            <a:r>
              <a:rPr lang="en-US" sz="1800" b="1" dirty="0"/>
              <a:t>For PHP</a:t>
            </a:r>
          </a:p>
          <a:p>
            <a:pPr lvl="0"/>
            <a:r>
              <a:rPr lang="en-US" sz="1800" u="sng" dirty="0">
                <a:hlinkClick r:id="rId2"/>
              </a:rPr>
              <a:t>https://www.w3schools.com/php/default.asp</a:t>
            </a:r>
            <a:endParaRPr lang="en-US" sz="1800" dirty="0"/>
          </a:p>
          <a:p>
            <a:pPr lvl="0"/>
            <a:r>
              <a:rPr lang="en-US" sz="1800" u="sng" dirty="0">
                <a:hlinkClick r:id="rId3"/>
              </a:rPr>
              <a:t>https://www.sitepoint.com/php/</a:t>
            </a:r>
            <a:endParaRPr lang="en-US" sz="1800" dirty="0"/>
          </a:p>
          <a:p>
            <a:pPr lvl="0"/>
            <a:r>
              <a:rPr lang="en-US" sz="1800" u="sng" dirty="0">
                <a:hlinkClick r:id="rId4"/>
              </a:rPr>
              <a:t>https://www.php.net</a:t>
            </a:r>
            <a:r>
              <a:rPr lang="en-US" sz="1800" u="sng" dirty="0" smtClean="0">
                <a:hlinkClick r:id="rId4"/>
              </a:rPr>
              <a:t>/</a:t>
            </a:r>
            <a:endParaRPr lang="en-US" sz="1800" u="sng" dirty="0" smtClean="0"/>
          </a:p>
          <a:p>
            <a:pPr lvl="0"/>
            <a:endParaRPr lang="en-US" sz="1800" u="sng" dirty="0"/>
          </a:p>
          <a:p>
            <a:pPr lvl="0"/>
            <a:endParaRPr lang="en-US" sz="1800" dirty="0"/>
          </a:p>
          <a:p>
            <a:pPr marL="82296" indent="0">
              <a:buNone/>
            </a:pPr>
            <a:r>
              <a:rPr lang="en-US" sz="1800" b="1" dirty="0" smtClean="0"/>
              <a:t>For </a:t>
            </a:r>
            <a:r>
              <a:rPr lang="en-US" sz="1800" b="1" dirty="0"/>
              <a:t>MySQL</a:t>
            </a:r>
          </a:p>
          <a:p>
            <a:r>
              <a:rPr lang="en-US" sz="1800" u="sng" dirty="0">
                <a:hlinkClick r:id="rId5"/>
              </a:rPr>
              <a:t>https://www.mysql.com/</a:t>
            </a:r>
            <a:endParaRPr lang="en-US" sz="1800" dirty="0"/>
          </a:p>
          <a:p>
            <a:r>
              <a:rPr lang="en-US" sz="1800" u="sng" dirty="0">
                <a:hlinkClick r:id="rId6"/>
              </a:rPr>
              <a:t>http://www.mysqltutorial.org</a:t>
            </a:r>
            <a:endParaRPr lang="en-US" sz="1800" dirty="0"/>
          </a:p>
          <a:p>
            <a:pPr marL="82296" indent="0">
              <a:buNone/>
            </a:pPr>
            <a:r>
              <a:rPr lang="en-US" sz="1800" dirty="0"/>
              <a:t> </a:t>
            </a:r>
          </a:p>
          <a:p>
            <a:pPr marL="82296" indent="0">
              <a:buNone/>
            </a:pPr>
            <a:r>
              <a:rPr lang="en-US" sz="1800" b="1" dirty="0"/>
              <a:t>For XAMPP</a:t>
            </a:r>
          </a:p>
          <a:p>
            <a:r>
              <a:rPr lang="en-US" sz="1800" u="sng" dirty="0">
                <a:hlinkClick r:id="rId7"/>
              </a:rPr>
              <a:t>https://www.apachefriends.org/download.html</a:t>
            </a:r>
            <a:endParaRPr lang="en-US" sz="1800" dirty="0"/>
          </a:p>
          <a:p>
            <a:pPr marL="821436" indent="0">
              <a:buNone/>
            </a:pPr>
            <a:endParaRPr lang="en-IN" sz="2400" b="1" dirty="0">
              <a:solidFill>
                <a:schemeClr val="tx1">
                  <a:lumMod val="85000"/>
                  <a:lumOff val="15000"/>
                </a:schemeClr>
              </a:solidFill>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C94F28-49AE-774F-083E-DD44D65AB3B9}"/>
              </a:ext>
            </a:extLst>
          </p:cNvPr>
          <p:cNvSpPr>
            <a:spLocks noGrp="1"/>
          </p:cNvSpPr>
          <p:nvPr>
            <p:ph type="title"/>
          </p:nvPr>
        </p:nvSpPr>
        <p:spPr>
          <a:xfrm>
            <a:off x="1435608" y="0"/>
            <a:ext cx="7498080" cy="764704"/>
          </a:xfrm>
        </p:spPr>
        <p:txBody>
          <a:bodyPr/>
          <a:lstStyle/>
          <a:p>
            <a:pPr algn="ctr"/>
            <a:r>
              <a:rPr lang="en-IN" b="1" dirty="0"/>
              <a:t>Admin Module</a:t>
            </a:r>
          </a:p>
        </p:txBody>
      </p:sp>
      <p:sp>
        <p:nvSpPr>
          <p:cNvPr id="3" name="Content Placeholder 2">
            <a:extLst>
              <a:ext uri="{FF2B5EF4-FFF2-40B4-BE49-F238E27FC236}">
                <a16:creationId xmlns="" xmlns:a16="http://schemas.microsoft.com/office/drawing/2014/main" id="{537E97F1-8CFB-5A8E-5E21-EF71AA6F3E85}"/>
              </a:ext>
            </a:extLst>
          </p:cNvPr>
          <p:cNvSpPr>
            <a:spLocks noGrp="1"/>
          </p:cNvSpPr>
          <p:nvPr>
            <p:ph idx="1"/>
          </p:nvPr>
        </p:nvSpPr>
        <p:spPr>
          <a:xfrm>
            <a:off x="1187624" y="764704"/>
            <a:ext cx="7848872" cy="6048672"/>
          </a:xfrm>
        </p:spPr>
        <p:txBody>
          <a:bodyPr>
            <a:normAutofit/>
          </a:bodyPr>
          <a:lstStyle/>
          <a:p>
            <a:pPr marL="82296" indent="0">
              <a:buNone/>
            </a:pPr>
            <a:r>
              <a:rPr lang="en-US" sz="1800" dirty="0" smtClean="0"/>
              <a:t>This </a:t>
            </a:r>
            <a:r>
              <a:rPr lang="en-US" sz="1800" dirty="0"/>
              <a:t>module provides administrator-related functionalities. The administrator manages the entire application.</a:t>
            </a:r>
          </a:p>
          <a:p>
            <a:pPr lvl="0"/>
            <a:r>
              <a:rPr lang="en-US" sz="1800" b="1" dirty="0"/>
              <a:t>Dashboard</a:t>
            </a:r>
            <a:r>
              <a:rPr lang="en-US" sz="1800" dirty="0"/>
              <a:t>: In this section, admin can view total orphan child’s, total users(foster), total news, total new adoption request, total accepted adoption request and total rejected adoption request.</a:t>
            </a:r>
          </a:p>
          <a:p>
            <a:pPr lvl="0"/>
            <a:r>
              <a:rPr lang="en-US" sz="1800" b="1" dirty="0"/>
              <a:t>Child</a:t>
            </a:r>
            <a:r>
              <a:rPr lang="en-US" sz="1800" dirty="0"/>
              <a:t>: In this section, admin can manage child’s (Add/Delete/Update).</a:t>
            </a:r>
          </a:p>
          <a:p>
            <a:pPr lvl="0"/>
            <a:r>
              <a:rPr lang="en-US" sz="1800" b="1" dirty="0"/>
              <a:t>Manage Users (Foster)</a:t>
            </a:r>
            <a:r>
              <a:rPr lang="en-US" sz="1800" dirty="0"/>
              <a:t>: In this section, admin can manage users (Update).</a:t>
            </a:r>
          </a:p>
          <a:p>
            <a:pPr lvl="0"/>
            <a:r>
              <a:rPr lang="en-US" sz="1800" b="1" dirty="0"/>
              <a:t>Adoption Request:</a:t>
            </a:r>
            <a:r>
              <a:rPr lang="en-US" sz="1800" dirty="0"/>
              <a:t> In this section, admin can view the adoption request which is sent by users (foster) and they have right to accept and reject that request.</a:t>
            </a:r>
          </a:p>
          <a:p>
            <a:pPr lvl="0"/>
            <a:r>
              <a:rPr lang="en-US" sz="1800" b="1" dirty="0"/>
              <a:t>News: </a:t>
            </a:r>
            <a:r>
              <a:rPr lang="en-US" sz="1800" dirty="0"/>
              <a:t>In this section, admin can add and delete news details which is added by administrator.</a:t>
            </a:r>
          </a:p>
          <a:p>
            <a:pPr lvl="0"/>
            <a:r>
              <a:rPr lang="en-US" sz="1800" b="1" dirty="0"/>
              <a:t>Reports: </a:t>
            </a:r>
            <a:r>
              <a:rPr lang="en-US" sz="1800" dirty="0"/>
              <a:t>In this section, admin can generate between date and search report.</a:t>
            </a:r>
          </a:p>
          <a:p>
            <a:pPr lvl="0"/>
            <a:r>
              <a:rPr lang="en-US" sz="1800" b="1" dirty="0"/>
              <a:t>Website Setting:</a:t>
            </a:r>
            <a:r>
              <a:rPr lang="en-US" sz="1800" dirty="0"/>
              <a:t> In this section, admin can handle website details.</a:t>
            </a:r>
          </a:p>
          <a:p>
            <a:pPr marL="82296" indent="0">
              <a:buNone/>
            </a:pPr>
            <a:r>
              <a:rPr lang="en-US" sz="1800" dirty="0"/>
              <a:t> </a:t>
            </a:r>
          </a:p>
          <a:p>
            <a:pPr marL="82296" indent="0">
              <a:buNone/>
            </a:pPr>
            <a:r>
              <a:rPr lang="en-US" sz="1800" dirty="0"/>
              <a:t>Admin can also update his/her change the password.</a:t>
            </a:r>
          </a:p>
          <a:p>
            <a:pPr marL="82296" indent="0">
              <a:lnSpc>
                <a:spcPts val="195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50427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A6A20A-7736-78FB-72B8-33391BBBCA05}"/>
              </a:ext>
            </a:extLst>
          </p:cNvPr>
          <p:cNvSpPr>
            <a:spLocks noGrp="1"/>
          </p:cNvSpPr>
          <p:nvPr>
            <p:ph type="title"/>
          </p:nvPr>
        </p:nvSpPr>
        <p:spPr>
          <a:xfrm>
            <a:off x="1435608" y="0"/>
            <a:ext cx="7498080" cy="1124744"/>
          </a:xfrm>
        </p:spPr>
        <p:txBody>
          <a:bodyPr/>
          <a:lstStyle/>
          <a:p>
            <a:pPr algn="ctr"/>
            <a:r>
              <a:rPr lang="en-US" b="1" dirty="0" smtClean="0"/>
              <a:t>User Module</a:t>
            </a:r>
            <a:endParaRPr lang="en-IN" b="1" dirty="0"/>
          </a:p>
        </p:txBody>
      </p:sp>
      <p:sp>
        <p:nvSpPr>
          <p:cNvPr id="3" name="Content Placeholder 2">
            <a:extLst>
              <a:ext uri="{FF2B5EF4-FFF2-40B4-BE49-F238E27FC236}">
                <a16:creationId xmlns="" xmlns:a16="http://schemas.microsoft.com/office/drawing/2014/main" id="{9B4F8AE6-A9F3-530F-DCB3-D3D8A10D30E6}"/>
              </a:ext>
            </a:extLst>
          </p:cNvPr>
          <p:cNvSpPr>
            <a:spLocks noGrp="1"/>
          </p:cNvSpPr>
          <p:nvPr>
            <p:ph idx="1"/>
          </p:nvPr>
        </p:nvSpPr>
        <p:spPr>
          <a:xfrm>
            <a:off x="1043608" y="1124744"/>
            <a:ext cx="7890080" cy="5733256"/>
          </a:xfrm>
        </p:spPr>
        <p:txBody>
          <a:bodyPr>
            <a:normAutofit fontScale="92500" lnSpcReduction="20000"/>
          </a:bodyPr>
          <a:lstStyle/>
          <a:p>
            <a:pPr marL="82296" indent="0" algn="just">
              <a:buNone/>
            </a:pPr>
            <a:r>
              <a:rPr lang="en-US" dirty="0"/>
              <a:t>This module provides, users(foster)- related functionalities. In this users must be registered.</a:t>
            </a:r>
          </a:p>
          <a:p>
            <a:pPr lvl="0" algn="just"/>
            <a:r>
              <a:rPr lang="en-US" b="1" dirty="0"/>
              <a:t>Home: </a:t>
            </a:r>
            <a:r>
              <a:rPr lang="en-US" dirty="0"/>
              <a:t>This is the welcome page for any users(fosters).</a:t>
            </a:r>
          </a:p>
          <a:p>
            <a:pPr lvl="0" algn="just"/>
            <a:r>
              <a:rPr lang="en-US" b="1" dirty="0"/>
              <a:t>About: </a:t>
            </a:r>
            <a:r>
              <a:rPr lang="en-US" dirty="0"/>
              <a:t>In this section, users can view the about us details of website.</a:t>
            </a:r>
          </a:p>
          <a:p>
            <a:pPr lvl="0" algn="just"/>
            <a:r>
              <a:rPr lang="en-US" b="1" dirty="0"/>
              <a:t>Our Children’s: </a:t>
            </a:r>
            <a:r>
              <a:rPr lang="en-US" dirty="0"/>
              <a:t>In this section, users can view the children’s details of orphanage.</a:t>
            </a:r>
          </a:p>
          <a:p>
            <a:pPr lvl="0" algn="just"/>
            <a:r>
              <a:rPr lang="en-US" b="1" dirty="0"/>
              <a:t>My Accounts: </a:t>
            </a:r>
            <a:r>
              <a:rPr lang="en-US" dirty="0"/>
              <a:t>In this section, users can his/her password, view and update his/her profile, view request history and log out from their accounts.</a:t>
            </a:r>
          </a:p>
          <a:p>
            <a:pPr lvl="0" algn="just"/>
            <a:r>
              <a:rPr lang="en-US" b="1" dirty="0"/>
              <a:t>Contact: </a:t>
            </a:r>
            <a:r>
              <a:rPr lang="en-US" dirty="0"/>
              <a:t>In this section, users can view contact details.</a:t>
            </a:r>
          </a:p>
          <a:p>
            <a:pPr marL="82296" indent="0">
              <a:buNone/>
            </a:pPr>
            <a:endParaRPr lang="en-IN" dirty="0"/>
          </a:p>
        </p:txBody>
      </p:sp>
    </p:spTree>
    <p:extLst>
      <p:ext uri="{BB962C8B-B14F-4D97-AF65-F5344CB8AC3E}">
        <p14:creationId xmlns:p14="http://schemas.microsoft.com/office/powerpoint/2010/main" val="31556627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r>
              <a:rPr lang="en-US" dirty="0"/>
              <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 xmlns:a16="http://schemas.microsoft.com/office/drawing/2014/main"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 xmlns:a16="http://schemas.microsoft.com/office/drawing/2014/main"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 xmlns:a16="http://schemas.microsoft.com/office/drawing/2014/main"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 xmlns:a16="http://schemas.microsoft.com/office/drawing/2014/main"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 xmlns:a16="http://schemas.microsoft.com/office/drawing/2014/main"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 xmlns:a16="http://schemas.microsoft.com/office/drawing/2014/main" val="20000"/>
                    </a:ext>
                  </a:extLst>
                </a:gridCol>
                <a:gridCol w="3452826">
                  <a:extLst>
                    <a:ext uri="{9D8B030D-6E8A-4147-A177-3AD203B41FA5}">
                      <a16:colId xmlns="" xmlns:a16="http://schemas.microsoft.com/office/drawing/2014/main"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 xmlns:a16="http://schemas.microsoft.com/office/drawing/2014/main"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 xmlns:a16="http://schemas.microsoft.com/office/drawing/2014/main" val="20000"/>
                    </a:ext>
                  </a:extLst>
                </a:gridCol>
                <a:gridCol w="3357586">
                  <a:extLst>
                    <a:ext uri="{9D8B030D-6E8A-4147-A177-3AD203B41FA5}">
                      <a16:colId xmlns="" xmlns:a16="http://schemas.microsoft.com/office/drawing/2014/main"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 xmlns:a16="http://schemas.microsoft.com/office/drawing/2014/main"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 xmlns:a16="http://schemas.microsoft.com/office/drawing/2014/main"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 xmlns:a16="http://schemas.microsoft.com/office/drawing/2014/main"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 xmlns:a16="http://schemas.microsoft.com/office/drawing/2014/main"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00108"/>
          </a:xfrm>
        </p:spPr>
        <p:txBody>
          <a:bodyPr>
            <a:normAutofit fontScale="90000"/>
          </a:bodyPr>
          <a:lstStyle/>
          <a:p>
            <a:pPr algn="ctr"/>
            <a:r>
              <a:rPr lang="en-IN" b="1" dirty="0"/>
              <a:t>Use Case Diagram</a:t>
            </a:r>
            <a:br>
              <a:rPr lang="en-IN" b="1" dirty="0"/>
            </a:b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388" y="1134036"/>
            <a:ext cx="6945060" cy="5723964"/>
          </a:xfrm>
          <a:prstGeom prst="rect">
            <a:avLst/>
          </a:prstGeom>
        </p:spPr>
      </p:pic>
      <p:sp>
        <p:nvSpPr>
          <p:cNvPr id="5" name="TextBox 4"/>
          <p:cNvSpPr txBox="1"/>
          <p:nvPr/>
        </p:nvSpPr>
        <p:spPr>
          <a:xfrm>
            <a:off x="1475656" y="764704"/>
            <a:ext cx="1944216" cy="369332"/>
          </a:xfrm>
          <a:prstGeom prst="rect">
            <a:avLst/>
          </a:prstGeom>
          <a:noFill/>
        </p:spPr>
        <p:txBody>
          <a:bodyPr wrap="square" rtlCol="0">
            <a:spAutoFit/>
          </a:bodyPr>
          <a:lstStyle/>
          <a:p>
            <a:r>
              <a:rPr lang="en-US" dirty="0" smtClean="0"/>
              <a:t>Admin</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4518</TotalTime>
  <Words>1235</Words>
  <Application>Microsoft Office PowerPoint</Application>
  <PresentationFormat>On-screen Show (4:3)</PresentationFormat>
  <Paragraphs>135</Paragraphs>
  <Slides>41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Gill Sans MT</vt:lpstr>
      <vt:lpstr>Times New Roman</vt:lpstr>
      <vt:lpstr>Verdana</vt:lpstr>
      <vt:lpstr>Wingdings</vt:lpstr>
      <vt:lpstr>Wingdings 2</vt:lpstr>
      <vt:lpstr>Solstice</vt:lpstr>
      <vt:lpstr>Orphanage Management System  Developed in PHP &amp; MySQL </vt:lpstr>
      <vt:lpstr>Abstract </vt:lpstr>
      <vt:lpstr>Introduction</vt:lpstr>
      <vt:lpstr>Project Modules </vt:lpstr>
      <vt:lpstr>Admin Module</vt:lpstr>
      <vt:lpstr>User Module</vt:lpstr>
      <vt:lpstr>Requirement Specification </vt:lpstr>
      <vt:lpstr>Continue.....</vt:lpstr>
      <vt:lpstr>Use Case Diagram </vt:lpstr>
      <vt:lpstr>Continue…</vt:lpstr>
      <vt:lpstr>ER Diagram</vt:lpstr>
      <vt:lpstr>Class Diagram</vt:lpstr>
      <vt:lpstr>Data Flow Diagrams</vt:lpstr>
      <vt:lpstr>PowerPoint Presentation</vt:lpstr>
      <vt:lpstr>PowerPoint Presentation</vt:lpstr>
      <vt:lpstr>PowerPoint Presentation</vt:lpstr>
      <vt:lpstr>PowerPoint Presentation</vt:lpstr>
      <vt:lpstr>Implementation and  System Testing </vt:lpstr>
      <vt:lpstr>Project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Bibliography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Microsoft account</cp:lastModifiedBy>
  <cp:revision>80</cp:revision>
  <dcterms:created xsi:type="dcterms:W3CDTF">2021-11-06T13:13:02Z</dcterms:created>
  <dcterms:modified xsi:type="dcterms:W3CDTF">2023-10-22T10:59:20Z</dcterms:modified>
</cp:coreProperties>
</file>